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3" r:id="rId3"/>
    <p:sldId id="273" r:id="rId4"/>
    <p:sldId id="266" r:id="rId5"/>
    <p:sldId id="284" r:id="rId6"/>
    <p:sldId id="286" r:id="rId7"/>
    <p:sldId id="272" r:id="rId8"/>
    <p:sldId id="268" r:id="rId9"/>
    <p:sldId id="287" r:id="rId10"/>
    <p:sldId id="288" r:id="rId11"/>
    <p:sldId id="289" r:id="rId12"/>
    <p:sldId id="277" r:id="rId13"/>
    <p:sldId id="285" r:id="rId14"/>
    <p:sldId id="282" r:id="rId15"/>
    <p:sldId id="290" r:id="rId16"/>
    <p:sldId id="271" r:id="rId17"/>
    <p:sldId id="291" r:id="rId18"/>
  </p:sldIdLst>
  <p:sldSz cx="9144000" cy="6858000" type="screen4x3"/>
  <p:notesSz cx="7102475" cy="8991600"/>
  <p:defaultTextStyle>
    <a:defPPr>
      <a:defRPr lang="en-Z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80"/>
    <a:srgbClr val="000000"/>
    <a:srgbClr val="6699FF"/>
    <a:srgbClr val="9999FF"/>
    <a:srgbClr val="003399"/>
    <a:srgbClr val="336699"/>
    <a:srgbClr val="FF0000"/>
    <a:srgbClr val="96041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0" autoAdjust="0"/>
    <p:restoredTop sz="94579" autoAdjust="0"/>
  </p:normalViewPr>
  <p:slideViewPr>
    <p:cSldViewPr>
      <p:cViewPr varScale="1">
        <p:scale>
          <a:sx n="48" d="100"/>
          <a:sy n="48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084" y="-90"/>
      </p:cViewPr>
      <p:guideLst>
        <p:guide orient="horz" pos="2832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BF292C-23BE-477B-A765-F502759B208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09DF4756-7723-40E3-A514-5A78F47A0425}">
      <dgm:prSet phldrT="[Text]"/>
      <dgm:spPr/>
      <dgm:t>
        <a:bodyPr/>
        <a:lstStyle/>
        <a:p>
          <a:r>
            <a:rPr lang="en-ZA" dirty="0" smtClean="0">
              <a:solidFill>
                <a:schemeClr val="tx1"/>
              </a:solidFill>
            </a:rPr>
            <a:t>Phase 1: Preparation </a:t>
          </a:r>
          <a:endParaRPr lang="en-ZA" dirty="0">
            <a:solidFill>
              <a:schemeClr val="tx1"/>
            </a:solidFill>
          </a:endParaRPr>
        </a:p>
      </dgm:t>
    </dgm:pt>
    <dgm:pt modelId="{95F30A2B-4563-4B7A-9B90-CE1D79BF1362}" type="parTrans" cxnId="{89058D10-39E8-4FBC-8238-EAED0E2A52D3}">
      <dgm:prSet/>
      <dgm:spPr/>
      <dgm:t>
        <a:bodyPr/>
        <a:lstStyle/>
        <a:p>
          <a:endParaRPr lang="en-ZA"/>
        </a:p>
      </dgm:t>
    </dgm:pt>
    <dgm:pt modelId="{5C98E0C1-D05D-4F3C-9B38-DE48490F1214}" type="sibTrans" cxnId="{89058D10-39E8-4FBC-8238-EAED0E2A52D3}">
      <dgm:prSet/>
      <dgm:spPr/>
      <dgm:t>
        <a:bodyPr/>
        <a:lstStyle/>
        <a:p>
          <a:endParaRPr lang="en-ZA"/>
        </a:p>
      </dgm:t>
    </dgm:pt>
    <dgm:pt modelId="{CC93FD27-6A29-4BE2-8F04-0931859E1868}">
      <dgm:prSet phldrT="[Text]"/>
      <dgm:spPr/>
      <dgm:t>
        <a:bodyPr/>
        <a:lstStyle/>
        <a:p>
          <a:r>
            <a:rPr lang="en-ZA" dirty="0" smtClean="0">
              <a:solidFill>
                <a:schemeClr val="tx1"/>
              </a:solidFill>
            </a:rPr>
            <a:t>Phase 2: </a:t>
          </a:r>
          <a:r>
            <a:rPr lang="en-GB" dirty="0" smtClean="0">
              <a:solidFill>
                <a:schemeClr val="tx1"/>
              </a:solidFill>
            </a:rPr>
            <a:t>Develop a customised PETS–QSDS approach</a:t>
          </a:r>
          <a:endParaRPr lang="en-ZA" dirty="0">
            <a:solidFill>
              <a:schemeClr val="tx1"/>
            </a:solidFill>
          </a:endParaRPr>
        </a:p>
      </dgm:t>
    </dgm:pt>
    <dgm:pt modelId="{759DBE39-B819-48FC-A58E-9A336CC10987}" type="parTrans" cxnId="{A2167A32-DC29-49FD-AF29-215D8323D93F}">
      <dgm:prSet/>
      <dgm:spPr/>
      <dgm:t>
        <a:bodyPr/>
        <a:lstStyle/>
        <a:p>
          <a:endParaRPr lang="en-ZA"/>
        </a:p>
      </dgm:t>
    </dgm:pt>
    <dgm:pt modelId="{6E6A7758-9517-4055-97B5-D8032984D3A0}" type="sibTrans" cxnId="{A2167A32-DC29-49FD-AF29-215D8323D93F}">
      <dgm:prSet/>
      <dgm:spPr/>
      <dgm:t>
        <a:bodyPr/>
        <a:lstStyle/>
        <a:p>
          <a:endParaRPr lang="en-ZA"/>
        </a:p>
      </dgm:t>
    </dgm:pt>
    <dgm:pt modelId="{C96E7E26-4CBC-4723-B1C2-89421CAEB1C6}">
      <dgm:prSet phldrT="[Text]"/>
      <dgm:spPr/>
      <dgm:t>
        <a:bodyPr/>
        <a:lstStyle/>
        <a:p>
          <a:r>
            <a:rPr lang="en-ZA" dirty="0" smtClean="0">
              <a:solidFill>
                <a:schemeClr val="tx1"/>
              </a:solidFill>
            </a:rPr>
            <a:t>Phase 3: </a:t>
          </a:r>
          <a:r>
            <a:rPr lang="en-GB" dirty="0" smtClean="0">
              <a:solidFill>
                <a:schemeClr val="tx1"/>
              </a:solidFill>
            </a:rPr>
            <a:t>Institutionalise PETS–QSDS via capacity building</a:t>
          </a:r>
          <a:endParaRPr lang="en-ZA" dirty="0">
            <a:solidFill>
              <a:schemeClr val="tx1"/>
            </a:solidFill>
          </a:endParaRPr>
        </a:p>
      </dgm:t>
    </dgm:pt>
    <dgm:pt modelId="{7DA007BC-7F73-4B13-AEAE-6968F22B926A}" type="parTrans" cxnId="{D6AD18C5-6A7C-4224-8990-8A02E0FAB2E0}">
      <dgm:prSet/>
      <dgm:spPr/>
      <dgm:t>
        <a:bodyPr/>
        <a:lstStyle/>
        <a:p>
          <a:endParaRPr lang="en-ZA"/>
        </a:p>
      </dgm:t>
    </dgm:pt>
    <dgm:pt modelId="{6AF33C47-A518-428D-99E9-239B06DC3A69}" type="sibTrans" cxnId="{D6AD18C5-6A7C-4224-8990-8A02E0FAB2E0}">
      <dgm:prSet/>
      <dgm:spPr/>
      <dgm:t>
        <a:bodyPr/>
        <a:lstStyle/>
        <a:p>
          <a:endParaRPr lang="en-ZA"/>
        </a:p>
      </dgm:t>
    </dgm:pt>
    <dgm:pt modelId="{5A6BFBC5-D721-406E-917F-360D9B48BCA2}" type="pres">
      <dgm:prSet presAssocID="{EBBF292C-23BE-477B-A765-F502759B20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1AD3BA29-0655-4FE3-B4D6-751F356D07FE}" type="pres">
      <dgm:prSet presAssocID="{C96E7E26-4CBC-4723-B1C2-89421CAEB1C6}" presName="boxAndChildren" presStyleCnt="0"/>
      <dgm:spPr/>
    </dgm:pt>
    <dgm:pt modelId="{716A11DB-C58B-4A58-9BA0-CA77F38B6365}" type="pres">
      <dgm:prSet presAssocID="{C96E7E26-4CBC-4723-B1C2-89421CAEB1C6}" presName="parentTextBox" presStyleLbl="node1" presStyleIdx="0" presStyleCnt="3"/>
      <dgm:spPr/>
      <dgm:t>
        <a:bodyPr/>
        <a:lstStyle/>
        <a:p>
          <a:endParaRPr lang="en-ZA"/>
        </a:p>
      </dgm:t>
    </dgm:pt>
    <dgm:pt modelId="{50B214BB-22CE-47DD-8E87-E5DFF52CF62E}" type="pres">
      <dgm:prSet presAssocID="{6E6A7758-9517-4055-97B5-D8032984D3A0}" presName="sp" presStyleCnt="0"/>
      <dgm:spPr/>
    </dgm:pt>
    <dgm:pt modelId="{FBD1AA95-2CD0-4326-8A21-62304724CB42}" type="pres">
      <dgm:prSet presAssocID="{CC93FD27-6A29-4BE2-8F04-0931859E1868}" presName="arrowAndChildren" presStyleCnt="0"/>
      <dgm:spPr/>
    </dgm:pt>
    <dgm:pt modelId="{2DDB6A49-4AE4-487B-8198-2E975811881D}" type="pres">
      <dgm:prSet presAssocID="{CC93FD27-6A29-4BE2-8F04-0931859E1868}" presName="parentTextArrow" presStyleLbl="node1" presStyleIdx="1" presStyleCnt="3"/>
      <dgm:spPr/>
      <dgm:t>
        <a:bodyPr/>
        <a:lstStyle/>
        <a:p>
          <a:endParaRPr lang="en-ZA"/>
        </a:p>
      </dgm:t>
    </dgm:pt>
    <dgm:pt modelId="{448CB50C-117C-444F-9CD5-8626D0BE8D7A}" type="pres">
      <dgm:prSet presAssocID="{5C98E0C1-D05D-4F3C-9B38-DE48490F1214}" presName="sp" presStyleCnt="0"/>
      <dgm:spPr/>
    </dgm:pt>
    <dgm:pt modelId="{11C61583-AC3E-4A67-9E44-3F7A7A7A8C80}" type="pres">
      <dgm:prSet presAssocID="{09DF4756-7723-40E3-A514-5A78F47A0425}" presName="arrowAndChildren" presStyleCnt="0"/>
      <dgm:spPr/>
    </dgm:pt>
    <dgm:pt modelId="{B02E1EB6-E0D3-44E8-8CFD-DB24EA6EAD99}" type="pres">
      <dgm:prSet presAssocID="{09DF4756-7723-40E3-A514-5A78F47A0425}" presName="parentTextArrow" presStyleLbl="node1" presStyleIdx="2" presStyleCnt="3"/>
      <dgm:spPr/>
      <dgm:t>
        <a:bodyPr/>
        <a:lstStyle/>
        <a:p>
          <a:endParaRPr lang="en-ZA"/>
        </a:p>
      </dgm:t>
    </dgm:pt>
  </dgm:ptLst>
  <dgm:cxnLst>
    <dgm:cxn modelId="{8AFB1FB6-9C9D-4EF1-8E2D-E2FAE18A4AC2}" type="presOf" srcId="{CC93FD27-6A29-4BE2-8F04-0931859E1868}" destId="{2DDB6A49-4AE4-487B-8198-2E975811881D}" srcOrd="0" destOrd="0" presId="urn:microsoft.com/office/officeart/2005/8/layout/process4"/>
    <dgm:cxn modelId="{D6AD18C5-6A7C-4224-8990-8A02E0FAB2E0}" srcId="{EBBF292C-23BE-477B-A765-F502759B2084}" destId="{C96E7E26-4CBC-4723-B1C2-89421CAEB1C6}" srcOrd="2" destOrd="0" parTransId="{7DA007BC-7F73-4B13-AEAE-6968F22B926A}" sibTransId="{6AF33C47-A518-428D-99E9-239B06DC3A69}"/>
    <dgm:cxn modelId="{70BFE91B-411F-4454-8A58-257C0B6F2DC2}" type="presOf" srcId="{09DF4756-7723-40E3-A514-5A78F47A0425}" destId="{B02E1EB6-E0D3-44E8-8CFD-DB24EA6EAD99}" srcOrd="0" destOrd="0" presId="urn:microsoft.com/office/officeart/2005/8/layout/process4"/>
    <dgm:cxn modelId="{C70A039F-A405-4377-9029-C09505847C27}" type="presOf" srcId="{EBBF292C-23BE-477B-A765-F502759B2084}" destId="{5A6BFBC5-D721-406E-917F-360D9B48BCA2}" srcOrd="0" destOrd="0" presId="urn:microsoft.com/office/officeart/2005/8/layout/process4"/>
    <dgm:cxn modelId="{A2167A32-DC29-49FD-AF29-215D8323D93F}" srcId="{EBBF292C-23BE-477B-A765-F502759B2084}" destId="{CC93FD27-6A29-4BE2-8F04-0931859E1868}" srcOrd="1" destOrd="0" parTransId="{759DBE39-B819-48FC-A58E-9A336CC10987}" sibTransId="{6E6A7758-9517-4055-97B5-D8032984D3A0}"/>
    <dgm:cxn modelId="{89058D10-39E8-4FBC-8238-EAED0E2A52D3}" srcId="{EBBF292C-23BE-477B-A765-F502759B2084}" destId="{09DF4756-7723-40E3-A514-5A78F47A0425}" srcOrd="0" destOrd="0" parTransId="{95F30A2B-4563-4B7A-9B90-CE1D79BF1362}" sibTransId="{5C98E0C1-D05D-4F3C-9B38-DE48490F1214}"/>
    <dgm:cxn modelId="{E4594E90-E393-45E7-A245-D386314937BF}" type="presOf" srcId="{C96E7E26-4CBC-4723-B1C2-89421CAEB1C6}" destId="{716A11DB-C58B-4A58-9BA0-CA77F38B6365}" srcOrd="0" destOrd="0" presId="urn:microsoft.com/office/officeart/2005/8/layout/process4"/>
    <dgm:cxn modelId="{D1E737FD-E4BF-4D78-8D4F-D9BAF34D73AC}" type="presParOf" srcId="{5A6BFBC5-D721-406E-917F-360D9B48BCA2}" destId="{1AD3BA29-0655-4FE3-B4D6-751F356D07FE}" srcOrd="0" destOrd="0" presId="urn:microsoft.com/office/officeart/2005/8/layout/process4"/>
    <dgm:cxn modelId="{3EC602BF-BF49-4717-8A5C-3596419A59A8}" type="presParOf" srcId="{1AD3BA29-0655-4FE3-B4D6-751F356D07FE}" destId="{716A11DB-C58B-4A58-9BA0-CA77F38B6365}" srcOrd="0" destOrd="0" presId="urn:microsoft.com/office/officeart/2005/8/layout/process4"/>
    <dgm:cxn modelId="{7F6D9215-8F55-4D31-A376-A0FBFAE35742}" type="presParOf" srcId="{5A6BFBC5-D721-406E-917F-360D9B48BCA2}" destId="{50B214BB-22CE-47DD-8E87-E5DFF52CF62E}" srcOrd="1" destOrd="0" presId="urn:microsoft.com/office/officeart/2005/8/layout/process4"/>
    <dgm:cxn modelId="{2D11C333-3CAF-460C-8E7D-514D14D12A7A}" type="presParOf" srcId="{5A6BFBC5-D721-406E-917F-360D9B48BCA2}" destId="{FBD1AA95-2CD0-4326-8A21-62304724CB42}" srcOrd="2" destOrd="0" presId="urn:microsoft.com/office/officeart/2005/8/layout/process4"/>
    <dgm:cxn modelId="{767CD7C1-6F67-4A1A-AA83-D6BF34174A69}" type="presParOf" srcId="{FBD1AA95-2CD0-4326-8A21-62304724CB42}" destId="{2DDB6A49-4AE4-487B-8198-2E975811881D}" srcOrd="0" destOrd="0" presId="urn:microsoft.com/office/officeart/2005/8/layout/process4"/>
    <dgm:cxn modelId="{EA32D050-3552-4ECE-BA38-8D1070E6222F}" type="presParOf" srcId="{5A6BFBC5-D721-406E-917F-360D9B48BCA2}" destId="{448CB50C-117C-444F-9CD5-8626D0BE8D7A}" srcOrd="3" destOrd="0" presId="urn:microsoft.com/office/officeart/2005/8/layout/process4"/>
    <dgm:cxn modelId="{66D61D4E-2CB3-43A7-945D-4FDEDD63B43D}" type="presParOf" srcId="{5A6BFBC5-D721-406E-917F-360D9B48BCA2}" destId="{11C61583-AC3E-4A67-9E44-3F7A7A7A8C80}" srcOrd="4" destOrd="0" presId="urn:microsoft.com/office/officeart/2005/8/layout/process4"/>
    <dgm:cxn modelId="{A914D145-2F71-4ADF-8FAD-AA4C3B708E60}" type="presParOf" srcId="{11C61583-AC3E-4A67-9E44-3F7A7A7A8C80}" destId="{B02E1EB6-E0D3-44E8-8CFD-DB24EA6EAD9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6A11DB-C58B-4A58-9BA0-CA77F38B6365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>
              <a:solidFill>
                <a:schemeClr val="tx1"/>
              </a:solidFill>
            </a:rPr>
            <a:t>Phase 3: </a:t>
          </a:r>
          <a:r>
            <a:rPr lang="en-GB" sz="2400" kern="1200" dirty="0" smtClean="0">
              <a:solidFill>
                <a:schemeClr val="tx1"/>
              </a:solidFill>
            </a:rPr>
            <a:t>Institutionalise PETS–QSDS via capacity building</a:t>
          </a:r>
          <a:endParaRPr lang="en-ZA" sz="2400" kern="1200" dirty="0">
            <a:solidFill>
              <a:schemeClr val="tx1"/>
            </a:solidFill>
          </a:endParaRPr>
        </a:p>
      </dsp:txBody>
      <dsp:txXfrm>
        <a:off x="0" y="3059187"/>
        <a:ext cx="6096000" cy="1004093"/>
      </dsp:txXfrm>
    </dsp:sp>
    <dsp:sp modelId="{2DDB6A49-4AE4-487B-8198-2E975811881D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>
              <a:solidFill>
                <a:schemeClr val="tx1"/>
              </a:solidFill>
            </a:rPr>
            <a:t>Phase 2: </a:t>
          </a:r>
          <a:r>
            <a:rPr lang="en-GB" sz="2400" kern="1200" dirty="0" smtClean="0">
              <a:solidFill>
                <a:schemeClr val="tx1"/>
              </a:solidFill>
            </a:rPr>
            <a:t>Develop a customised PETS–QSDS approach</a:t>
          </a:r>
          <a:endParaRPr lang="en-ZA" sz="2400" kern="1200" dirty="0">
            <a:solidFill>
              <a:schemeClr val="tx1"/>
            </a:solidFill>
          </a:endParaRPr>
        </a:p>
      </dsp:txBody>
      <dsp:txXfrm rot="10800000">
        <a:off x="0" y="1529953"/>
        <a:ext cx="6096000" cy="1544296"/>
      </dsp:txXfrm>
    </dsp:sp>
    <dsp:sp modelId="{B02E1EB6-E0D3-44E8-8CFD-DB24EA6EAD99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>
              <a:solidFill>
                <a:schemeClr val="tx1"/>
              </a:solidFill>
            </a:rPr>
            <a:t>Phase 1: Preparation </a:t>
          </a:r>
          <a:endParaRPr lang="en-ZA" sz="2400" kern="1200" dirty="0">
            <a:solidFill>
              <a:schemeClr val="tx1"/>
            </a:solidFill>
          </a:endParaRPr>
        </a:p>
      </dsp:txBody>
      <dsp:txXfrm rot="10800000">
        <a:off x="0" y="718"/>
        <a:ext cx="6096000" cy="1544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ZA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ZA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ZA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E540B7A-E3BE-45EB-9944-1E7C8145D1CC}" type="slidenum">
              <a:rPr lang="en-ZA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ZA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ZA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 smtClean="0"/>
              <a:t>Click to edit Master text styles</a:t>
            </a:r>
          </a:p>
          <a:p>
            <a:pPr lvl="1"/>
            <a:r>
              <a:rPr lang="en-ZA" smtClean="0"/>
              <a:t>Second level</a:t>
            </a:r>
          </a:p>
          <a:p>
            <a:pPr lvl="2"/>
            <a:r>
              <a:rPr lang="en-ZA" smtClean="0"/>
              <a:t>Third level</a:t>
            </a:r>
          </a:p>
          <a:p>
            <a:pPr lvl="3"/>
            <a:r>
              <a:rPr lang="en-ZA" smtClean="0"/>
              <a:t>Fourth level</a:t>
            </a:r>
          </a:p>
          <a:p>
            <a:pPr lvl="4"/>
            <a:r>
              <a:rPr lang="en-ZA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ZA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B6302B0-FCB4-4B86-9962-BC06B234E9D0}" type="slidenum">
              <a:rPr lang="en-ZA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9248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Z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7F9948-C965-4DDC-BB45-907E1B55408A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09E75-6A41-47A9-9E95-77D406E274FF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8610600" cy="4572000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FFE937E-D102-4744-B760-7577A930D2EA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7236F6-B178-47C8-ABE4-EF55A677AF64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0FC47F-A8E5-451E-B49F-A7A466BEE605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FF27AF-ED7C-431C-B224-496AC47494AD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23F191-D9C2-4621-822B-2809870A0EA7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93D12C-65A0-43D3-AFB0-15E7D1DB2C9F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871C22-60D0-4F6A-9A7F-9D2EDC47E88B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D8F662-62D6-429D-A3DE-3F3B7CA8C787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5CE015-EA17-4F70-B696-A31759B7F54E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3FEC88-0163-4B21-AADC-04DADC7928C9}" type="slidenum">
              <a:rPr lang="en-ZA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ZA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610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 smtClean="0"/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fld id="{5D3FE517-3770-4EED-B56D-4890F2E9E3B4}" type="datetime1">
              <a:rPr lang="en-ZA" sz="800" smtClean="0">
                <a:solidFill>
                  <a:srgbClr val="595841"/>
                </a:solidFill>
              </a:rPr>
              <a:pPr eaLnBrk="1" hangingPunct="1"/>
              <a:t>2011/03/02</a:t>
            </a:fld>
            <a:endParaRPr lang="en-ZA" sz="800" dirty="0">
              <a:solidFill>
                <a:srgbClr val="595841"/>
              </a:solidFill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1785918" y="6248400"/>
            <a:ext cx="71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en-GB" sz="800" kern="1200" dirty="0" smtClean="0">
                <a:solidFill>
                  <a:srgbClr val="595841"/>
                </a:solidFill>
                <a:latin typeface="Arial" charset="0"/>
                <a:ea typeface="+mn-ea"/>
                <a:cs typeface="+mn-cs"/>
              </a:rPr>
              <a:t>Assessment of Public Expenditures and Service Delivery for HIV and AIDS Programs</a:t>
            </a:r>
            <a:endParaRPr lang="en-ZA" sz="800" kern="1200" dirty="0">
              <a:solidFill>
                <a:srgbClr val="59584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993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595841"/>
                </a:solidFill>
              </a:defRPr>
            </a:lvl1pPr>
          </a:lstStyle>
          <a:p>
            <a:fld id="{FA2019AA-B570-4263-8B4C-AAB57CD55844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1928794" y="6286520"/>
            <a:ext cx="692948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714348" y="6286520"/>
            <a:ext cx="157163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84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84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84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84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924800" cy="2247896"/>
          </a:xfrm>
        </p:spPr>
        <p:txBody>
          <a:bodyPr/>
          <a:lstStyle/>
          <a:p>
            <a:r>
              <a:rPr lang="en-GB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Assessment </a:t>
            </a:r>
            <a:r>
              <a:rPr lang="en-GB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of Public </a:t>
            </a:r>
            <a:r>
              <a:rPr lang="en-GB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Expenditures and Service Delivery for HIV and AIDS Programs using PETS and QSDS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Kwa-Zulu Natal, Province of South Africa</a:t>
            </a:r>
            <a:b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March 2, 2011</a:t>
            </a:r>
            <a:endParaRPr lang="en-ZA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Clustered objectives of the PETS-QSDS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6106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2. Appropriate targeting</a:t>
            </a:r>
          </a:p>
          <a:p>
            <a:pPr lvl="1"/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Do funds earmarked for HIV and AIDS  target the right prevention priorities as defined in the NSP?</a:t>
            </a:r>
          </a:p>
          <a:p>
            <a:pPr lvl="1"/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Do funds follow success? (interventions that have proven to work)?</a:t>
            </a:r>
          </a:p>
          <a:p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Clustered objectives of the PETS-QSDS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6106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3. Efficiency and effectiveness of spending</a:t>
            </a:r>
          </a:p>
          <a:p>
            <a:pPr lvl="1"/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assess the absorptive capacity of officials to spend allocated resources</a:t>
            </a:r>
          </a:p>
          <a:p>
            <a:pPr lvl="1"/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 assess the variation in select qualitative variables between institutions and the incentives governing performance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Sources of funding to be assessed</a:t>
            </a:r>
            <a:endParaRPr lang="en-ZA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Comprehensive HIV and AIDS Conditional Grant</a:t>
            </a:r>
          </a:p>
          <a:p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Provincial Top-up funding for the conditional grant</a:t>
            </a:r>
          </a:p>
          <a:p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Department of Education</a:t>
            </a:r>
          </a:p>
          <a:p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Department of Social Development</a:t>
            </a:r>
          </a:p>
          <a:p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Department of Transport</a:t>
            </a:r>
          </a:p>
          <a:p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Cross-cutting flagship programs</a:t>
            </a:r>
          </a:p>
          <a:p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Municipal funding for HIV and AIDS</a:t>
            </a:r>
          </a:p>
          <a:p>
            <a:endParaRPr lang="en-ZA" sz="2400" dirty="0" smtClean="0"/>
          </a:p>
          <a:p>
            <a:r>
              <a:rPr lang="en-ZA" sz="2400" dirty="0" smtClean="0">
                <a:solidFill>
                  <a:schemeClr val="accent1">
                    <a:lumMod val="75000"/>
                  </a:schemeClr>
                </a:solidFill>
              </a:rPr>
              <a:t>NB: Analysis of all these sources depends on appropriate data being available in a useable format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Methodology</a:t>
            </a:r>
            <a:endParaRPr lang="en-Z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304800" y="1285860"/>
            <a:ext cx="8610600" cy="48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 smtClean="0">
                <a:solidFill>
                  <a:srgbClr val="595841"/>
                </a:solidFill>
                <a:latin typeface="+mn-lt"/>
              </a:rPr>
              <a:t>	</a:t>
            </a:r>
            <a:r>
              <a:rPr lang="en-GB" sz="1600" b="1" kern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This study requires an analysis of both resource tracking and service delivery quality related to cost efficiency</a:t>
            </a:r>
            <a:r>
              <a:rPr lang="en-GB" sz="1600" b="1" kern="0" dirty="0" smtClean="0">
                <a:solidFill>
                  <a:srgbClr val="595841"/>
                </a:solidFill>
                <a:latin typeface="+mn-lt"/>
              </a:rPr>
              <a:t>.</a:t>
            </a:r>
          </a:p>
        </p:txBody>
      </p:sp>
      <p:graphicFrame>
        <p:nvGraphicFramePr>
          <p:cNvPr id="16" name="Diagram 15"/>
          <p:cNvGraphicFramePr/>
          <p:nvPr/>
        </p:nvGraphicFramePr>
        <p:xfrm>
          <a:off x="1524000" y="192880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10600" cy="1143000"/>
          </a:xfrm>
        </p:spPr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Capacity building and training</a:t>
            </a:r>
            <a:endParaRPr lang="en-ZA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Structured workshops </a:t>
            </a:r>
          </a:p>
          <a:p>
            <a:pPr marL="514350" lvl="0" indent="-514350">
              <a:buAutoNum type="arabicPeriod"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Development of tools</a:t>
            </a:r>
          </a:p>
          <a:p>
            <a:pPr marL="514350" lvl="0" indent="-514350">
              <a:buAutoNum type="arabicPeriod"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Fieldwork</a:t>
            </a:r>
            <a:endParaRPr lang="en-ZA" dirty="0" smtClean="0"/>
          </a:p>
          <a:p>
            <a:pPr>
              <a:buNone/>
            </a:pPr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4. Ongoing mentoring</a:t>
            </a:r>
          </a:p>
          <a:p>
            <a:pPr>
              <a:buNone/>
            </a:pPr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5. Dissemination</a:t>
            </a:r>
          </a:p>
          <a:p>
            <a:pPr>
              <a:buNone/>
            </a:pPr>
            <a:endParaRPr lang="en-Z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Study timetable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610600" cy="4843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5938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Timeline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3832">
                <a:tc>
                  <a:txBody>
                    <a:bodyPr/>
                    <a:lstStyle/>
                    <a:p>
                      <a:r>
                        <a:rPr lang="en-US" dirty="0" smtClean="0"/>
                        <a:t>Preparation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  - February 2011 </a:t>
                      </a:r>
                      <a:endParaRPr lang="en-US" dirty="0"/>
                    </a:p>
                  </a:txBody>
                  <a:tcPr/>
                </a:tc>
              </a:tr>
              <a:tr h="593832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</a:t>
                      </a:r>
                      <a:r>
                        <a:rPr lang="en-US" baseline="0" dirty="0" smtClean="0"/>
                        <a:t> of field manual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to April</a:t>
                      </a:r>
                      <a:r>
                        <a:rPr lang="en-US" baseline="0" dirty="0" smtClean="0"/>
                        <a:t> 2011</a:t>
                      </a:r>
                      <a:endParaRPr lang="en-US" dirty="0"/>
                    </a:p>
                  </a:txBody>
                  <a:tcPr/>
                </a:tc>
              </a:tr>
              <a:tr h="593832"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Questionnaire design and sampling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</a:t>
                      </a:r>
                      <a:r>
                        <a:rPr lang="en-US" baseline="0" dirty="0" smtClean="0"/>
                        <a:t> and April 2011</a:t>
                      </a:r>
                      <a:endParaRPr lang="en-US" dirty="0"/>
                    </a:p>
                  </a:txBody>
                  <a:tcPr/>
                </a:tc>
              </a:tr>
              <a:tr h="593832">
                <a:tc>
                  <a:txBody>
                    <a:bodyPr/>
                    <a:lstStyle/>
                    <a:p>
                      <a:r>
                        <a:rPr lang="en-US" dirty="0" smtClean="0"/>
                        <a:t>Survey execution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to August 2011</a:t>
                      </a:r>
                      <a:endParaRPr lang="en-US" dirty="0"/>
                    </a:p>
                  </a:txBody>
                  <a:tcPr/>
                </a:tc>
              </a:tr>
              <a:tr h="593832">
                <a:tc>
                  <a:txBody>
                    <a:bodyPr/>
                    <a:lstStyle/>
                    <a:p>
                      <a:r>
                        <a:rPr lang="en-US" dirty="0" smtClean="0"/>
                        <a:t>Data analysis and</a:t>
                      </a:r>
                      <a:r>
                        <a:rPr lang="en-US" baseline="0" dirty="0" smtClean="0"/>
                        <a:t> report 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  <a:r>
                        <a:rPr lang="en-US" baseline="0" dirty="0" smtClean="0"/>
                        <a:t> and October 2011</a:t>
                      </a:r>
                      <a:endParaRPr lang="en-US" dirty="0"/>
                    </a:p>
                  </a:txBody>
                  <a:tcPr/>
                </a:tc>
              </a:tr>
              <a:tr h="594769">
                <a:tc>
                  <a:txBody>
                    <a:bodyPr/>
                    <a:lstStyle/>
                    <a:p>
                      <a:r>
                        <a:rPr lang="en-US" dirty="0" smtClean="0"/>
                        <a:t>Publication of results</a:t>
                      </a:r>
                      <a:r>
                        <a:rPr lang="en-US" baseline="0" dirty="0" smtClean="0"/>
                        <a:t> and dissemination of findings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  <a:r>
                        <a:rPr lang="en-US" baseline="0" dirty="0" smtClean="0"/>
                        <a:t> to December 2011</a:t>
                      </a:r>
                      <a:endParaRPr lang="en-US" dirty="0"/>
                    </a:p>
                  </a:txBody>
                  <a:tcPr/>
                </a:tc>
              </a:tr>
              <a:tr h="594769">
                <a:tc>
                  <a:txBody>
                    <a:bodyPr/>
                    <a:lstStyle/>
                    <a:p>
                      <a:r>
                        <a:rPr lang="en-US" dirty="0" smtClean="0"/>
                        <a:t>Stakeholder consultation</a:t>
                      </a:r>
                      <a:r>
                        <a:rPr lang="en-US" baseline="0" dirty="0" smtClean="0"/>
                        <a:t> and capacity building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Task Team</a:t>
            </a:r>
            <a:endParaRPr lang="en-ZA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000" dirty="0" smtClean="0"/>
              <a:t> 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Patrick Osewe			Task Team Leader, AFTHE</a:t>
            </a: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GB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Ritva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Reinkka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			Team Member, AFTHE</a:t>
            </a: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Julian </a:t>
            </a:r>
            <a:r>
              <a:rPr lang="en-GB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Naidoo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			 Senior Health Economist 						</a:t>
            </a:r>
          </a:p>
          <a:p>
            <a:r>
              <a:rPr lang="en-GB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Gert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	van </a:t>
            </a:r>
            <a:r>
              <a:rPr lang="en-GB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der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Linde</a:t>
            </a:r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			Public Financial Management</a:t>
            </a: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Hannah Brown 			Senior Public Health and      						Communication Specialist </a:t>
            </a: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Survey Company			Data Collection and 							Quantitative Analysis</a:t>
            </a:r>
            <a:endParaRPr lang="en-ZA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en-ZA" sz="2000" dirty="0" smtClean="0"/>
          </a:p>
          <a:p>
            <a:endParaRPr lang="en-Z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10600" cy="1143000"/>
          </a:xfrm>
        </p:spPr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Recommendations</a:t>
            </a:r>
            <a:endParaRPr lang="en-ZA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Concept note as requested in the last meeting has been presented today</a:t>
            </a:r>
            <a:endParaRPr lang="en-GB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buAutoNum type="arabicPeriod"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PCA to guide on the selection of a task team to work with DPSA and World Bank to conduct the study</a:t>
            </a:r>
            <a:endParaRPr lang="en-GB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514350" lvl="0" indent="-514350">
              <a:buAutoNum type="arabicPeriod"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PCA to approve that the task should </a:t>
            </a: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share experience with other provinces</a:t>
            </a:r>
          </a:p>
          <a:p>
            <a:pPr marL="514350" lvl="0" indent="-514350">
              <a:buAutoNum type="arabicPeriod"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Progress report will be reported during the next meeting</a:t>
            </a:r>
            <a:endParaRPr lang="en-ZA" dirty="0" smtClean="0"/>
          </a:p>
          <a:p>
            <a:pPr>
              <a:buNone/>
            </a:pPr>
            <a:endParaRPr lang="en-Z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Z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Funding for HIV and AIDS</a:t>
            </a:r>
            <a:endParaRPr lang="en-ZA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Public sector allocations for HIV and AIDS have doubled over the last 3 years (MTEF)</a:t>
            </a:r>
          </a:p>
          <a:p>
            <a:pPr lvl="1">
              <a:buFont typeface="Wingdings" pitchFamily="2" charset="2"/>
              <a:buChar char="§"/>
            </a:pPr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However, increased funding has not resulted in  reduction in new infections</a:t>
            </a:r>
          </a:p>
          <a:p>
            <a:pPr lvl="1">
              <a:buFont typeface="Wingdings" pitchFamily="2" charset="2"/>
              <a:buChar char="§"/>
            </a:pPr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Concern that funds allocated for HIV and AIDS are not reaching intended beneficiaries and are not spent efficiently and effectively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84176"/>
          </a:xfrm>
        </p:spPr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National AIDS Spending Assessment for KZN</a:t>
            </a:r>
            <a:endParaRPr lang="en-ZA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10600" cy="5115272"/>
          </a:xfrm>
        </p:spPr>
        <p:txBody>
          <a:bodyPr/>
          <a:lstStyle/>
          <a:p>
            <a:pPr algn="ctr">
              <a:buNone/>
            </a:pPr>
            <a:r>
              <a:rPr lang="en-ZA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(January-March 2010)</a:t>
            </a:r>
          </a:p>
          <a:p>
            <a:pPr lvl="1"/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Public funds were the main source of HIV/AIDS spending in 2007/08 and 2008/09 (approx. 84%) with the donor contribution approx. 14%</a:t>
            </a:r>
          </a:p>
          <a:p>
            <a:pPr lvl="1"/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Funds skewed towards treatment activities, consuming 66% in 2008/09</a:t>
            </a:r>
          </a:p>
          <a:p>
            <a:pPr lvl="1"/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Prevention activities took up 37% and 30% of funding in 2007/08 and 2008/09, respectively</a:t>
            </a:r>
            <a:endParaRPr lang="en-Z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Objectives of current study</a:t>
            </a:r>
            <a:endParaRPr lang="en-ZA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285860"/>
            <a:ext cx="8610600" cy="481014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Follow </a:t>
            </a:r>
            <a:r>
              <a:rPr lang="en-GB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flow of resources from the source </a:t>
            </a:r>
            <a:r>
              <a:rPr lang="en-GB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(Treasury) </a:t>
            </a:r>
            <a:r>
              <a:rPr lang="en-GB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to the final destination (core frontline service delivery </a:t>
            </a:r>
            <a:r>
              <a:rPr lang="en-GB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facilities)</a:t>
            </a:r>
          </a:p>
          <a:p>
            <a:pPr marL="457200" indent="-457200">
              <a:buAutoNum type="arabicPeriod"/>
            </a:pPr>
            <a:r>
              <a:rPr lang="en-GB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Assess </a:t>
            </a:r>
            <a:r>
              <a:rPr lang="en-GB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the efficiency and effectiveness of public spending on HIV/AIDS programmes</a:t>
            </a:r>
            <a:r>
              <a:rPr lang="en-GB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en-GB" sz="2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Study methods: PETS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PETS (Public Expenditure Tracking Survey)</a:t>
            </a:r>
          </a:p>
          <a:p>
            <a:pPr>
              <a:buFontTx/>
              <a:buChar char="-"/>
            </a:pPr>
            <a:r>
              <a:rPr lang="en-GB" sz="2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Quantitative survey </a:t>
            </a:r>
          </a:p>
          <a:p>
            <a:pPr>
              <a:buFontTx/>
              <a:buChar char="-"/>
            </a:pPr>
            <a:r>
              <a:rPr lang="en-US" sz="2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Collects information on facility characteristics, financial flows, outputs (services delivered), accountability arrangements, etc</a:t>
            </a:r>
            <a:endParaRPr lang="en-GB" sz="26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sz="2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PETS will assist in determining whether funds allocated for HIV/AIDS programmes in KZN are being spent on the intended priorities (e.g. HIV/AIDS programmes and interventions) and on the intended beneficiaries</a:t>
            </a:r>
            <a:r>
              <a:rPr lang="en-GB" sz="2600" dirty="0" smtClean="0"/>
              <a:t>.</a:t>
            </a:r>
          </a:p>
          <a:p>
            <a:pPr>
              <a:buNone/>
            </a:pPr>
            <a:endParaRPr lang="en-GB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Study methods: QSDS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QSDS (Quantitative Service Delivery Survey)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Used to investigate incentives to provider organizations including frontline service providers. 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Examine the efficiency of public spending and incentives (for HIV/AIDS programmes) and various elements of service delivery by frontline providers.</a:t>
            </a:r>
            <a:endParaRPr lang="en-ZA" sz="2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Key benefits of PETS-QSDS</a:t>
            </a:r>
            <a:endParaRPr lang="en-ZA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endParaRPr lang="en-GB" sz="2000" dirty="0" smtClean="0"/>
          </a:p>
          <a:p>
            <a:pPr lvl="1">
              <a:buNone/>
            </a:pPr>
            <a:endParaRPr lang="en-GB" sz="2000" dirty="0" smtClean="0"/>
          </a:p>
          <a:p>
            <a:pPr>
              <a:buFont typeface="Wingdings" pitchFamily="2" charset="2"/>
              <a:buChar char="§"/>
            </a:pPr>
            <a:endParaRPr lang="en-ZA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1700808"/>
          <a:ext cx="8424936" cy="4193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5976664"/>
              </a:tblGrid>
              <a:tr h="3904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Benefit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946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Novelty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First time that this hybrid methodology is being applied to HIV and AIDS</a:t>
                      </a:r>
                      <a:endParaRPr lang="en-US" sz="1800" dirty="0"/>
                    </a:p>
                  </a:txBody>
                  <a:tcPr/>
                </a:tc>
              </a:tr>
              <a:tr h="768700">
                <a:tc>
                  <a:txBody>
                    <a:bodyPr/>
                    <a:lstStyle/>
                    <a:p>
                      <a:r>
                        <a:rPr lang="en-US" dirty="0" smtClean="0"/>
                        <a:t>Fills knowledge gaps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Can answer key questions about efficiency and effectiveness of spending </a:t>
                      </a:r>
                    </a:p>
                  </a:txBody>
                  <a:tcPr/>
                </a:tc>
              </a:tr>
              <a:tr h="845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 sources</a:t>
                      </a:r>
                      <a:r>
                        <a:rPr lang="en-Z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magnitude of leakages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Percentage of budgeted HIV and</a:t>
                      </a:r>
                      <a:r>
                        <a:rPr lang="en-Z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AIDS </a:t>
                      </a:r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resources re-directed to unintended uses. 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612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Track the flow of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time it takes funds to flow through government; potential bottlenecks; the impact of timing</a:t>
                      </a:r>
                      <a:endParaRPr lang="en-US" dirty="0"/>
                    </a:p>
                  </a:txBody>
                  <a:tcPr/>
                </a:tc>
              </a:tr>
              <a:tr h="410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Track unspent funds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Estimates of unspent funds and the reason for under-spending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Key benefits of PETS-QSDS cont</a:t>
            </a:r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  <a:endParaRPr lang="en-Z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528" y="1412777"/>
          <a:ext cx="8591872" cy="473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853"/>
                <a:gridCol w="6116019"/>
              </a:tblGrid>
              <a:tr h="432239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Benefit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0545">
                <a:tc>
                  <a:txBody>
                    <a:bodyPr/>
                    <a:lstStyle/>
                    <a:p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Delineate resource allocations with the 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on the percentage of funds spent at each level of health in KZN</a:t>
                      </a:r>
                      <a:endParaRPr lang="en-Z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40873">
                <a:tc>
                  <a:txBody>
                    <a:bodyPr/>
                    <a:lstStyle/>
                    <a:p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Determine effectiveness and efficiency</a:t>
                      </a:r>
                      <a:r>
                        <a:rPr lang="en-Z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spending</a:t>
                      </a:r>
                      <a:endParaRPr lang="en-Z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resources spent on the right programmes; the right beneficiaries; intended priorities; performance against targets (desired outcomes)?  Assess the absorptive capacity of officials to efficiently and effectively spend. Determine ‘cost efficiency’ </a:t>
                      </a:r>
                      <a:endParaRPr lang="en-Z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00545">
                <a:tc>
                  <a:txBody>
                    <a:bodyPr/>
                    <a:lstStyle/>
                    <a:p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en-ZA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information on resource allocation decisions</a:t>
                      </a:r>
                      <a:endParaRPr lang="en-Z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Descriptions of how funding is targeted among different health facilities and subpopulations</a:t>
                      </a:r>
                      <a:endParaRPr lang="en-Z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06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Clustered objectives of the PETS-QSDS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6106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1. Flow of funds</a:t>
            </a:r>
          </a:p>
          <a:p>
            <a:pPr lvl="1"/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assess the efficiency of how funds flow from origin to destination</a:t>
            </a:r>
          </a:p>
          <a:p>
            <a:pPr lvl="1"/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Do funds earmarked for HIV and AIDS reach the intended beneficiaries?</a:t>
            </a:r>
          </a:p>
          <a:p>
            <a:pPr lvl="1"/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Are there delays in funds reaching frontline service delivery facilities?</a:t>
            </a:r>
          </a:p>
          <a:p>
            <a:pPr lvl="1"/>
            <a:r>
              <a:rPr lang="en-ZA" sz="2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 generate estimates of leakage (magnitude of funds redirected for unintended uses)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ct report">
  <a:themeElements>
    <a:clrScheme name="ProjectReport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ProjectRepo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Repo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Repo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Repo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Repo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Repo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Repo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Repo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Repo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Repo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Repo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Repo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Repo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Repor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report</Template>
  <TotalTime>0</TotalTime>
  <Words>808</Words>
  <Application>Microsoft Office PowerPoint</Application>
  <PresentationFormat>On-screen Show (4:3)</PresentationFormat>
  <Paragraphs>118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Project report</vt:lpstr>
      <vt:lpstr>Assessment of Public Expenditures and Service Delivery for HIV and AIDS Programs using PETS and QSDS  Kwa-Zulu Natal, Province of South Africa    March 2, 2011</vt:lpstr>
      <vt:lpstr>Funding for HIV and AIDS</vt:lpstr>
      <vt:lpstr>National AIDS Spending Assessment for KZN</vt:lpstr>
      <vt:lpstr>Objectives of current study</vt:lpstr>
      <vt:lpstr>Study methods: PETS</vt:lpstr>
      <vt:lpstr>Study methods: QSDS</vt:lpstr>
      <vt:lpstr>Key benefits of PETS-QSDS</vt:lpstr>
      <vt:lpstr>Key benefits of PETS-QSDS cont.</vt:lpstr>
      <vt:lpstr>Clustered objectives of the PETS-QSDS study</vt:lpstr>
      <vt:lpstr>Clustered objectives of the PETS-QSDS study</vt:lpstr>
      <vt:lpstr>Clustered objectives of the PETS-QSDS study</vt:lpstr>
      <vt:lpstr>Sources of funding to be assessed</vt:lpstr>
      <vt:lpstr>Methodology</vt:lpstr>
      <vt:lpstr>Capacity building and training</vt:lpstr>
      <vt:lpstr>Study timetable</vt:lpstr>
      <vt:lpstr>Task Team</vt:lpstr>
      <vt:lpstr>Recommendations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1601-01-01T00:00:00Z</cp:lastPrinted>
  <dcterms:created xsi:type="dcterms:W3CDTF">2010-12-02T20:11:19Z</dcterms:created>
  <dcterms:modified xsi:type="dcterms:W3CDTF">2011-03-02T09:03:02Z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TC100645801033</vt:lpwstr>
  </property>
</Properties>
</file>